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556" r:id="rId3"/>
    <p:sldId id="350" r:id="rId4"/>
    <p:sldId id="542" r:id="rId5"/>
    <p:sldId id="544" r:id="rId6"/>
    <p:sldId id="548" r:id="rId7"/>
    <p:sldId id="549" r:id="rId8"/>
    <p:sldId id="578" r:id="rId9"/>
    <p:sldId id="579" r:id="rId10"/>
    <p:sldId id="540" r:id="rId11"/>
    <p:sldId id="600" r:id="rId12"/>
    <p:sldId id="595" r:id="rId13"/>
    <p:sldId id="596" r:id="rId14"/>
    <p:sldId id="597" r:id="rId15"/>
    <p:sldId id="598" r:id="rId16"/>
    <p:sldId id="582" r:id="rId17"/>
    <p:sldId id="570" r:id="rId18"/>
    <p:sldId id="569" r:id="rId19"/>
    <p:sldId id="571" r:id="rId20"/>
    <p:sldId id="572" r:id="rId21"/>
    <p:sldId id="573" r:id="rId22"/>
    <p:sldId id="574" r:id="rId23"/>
    <p:sldId id="575" r:id="rId24"/>
    <p:sldId id="577" r:id="rId25"/>
    <p:sldId id="576" r:id="rId26"/>
    <p:sldId id="589" r:id="rId27"/>
    <p:sldId id="588" r:id="rId28"/>
    <p:sldId id="584" r:id="rId29"/>
    <p:sldId id="644" r:id="rId30"/>
    <p:sldId id="585" r:id="rId31"/>
    <p:sldId id="586" r:id="rId32"/>
    <p:sldId id="602" r:id="rId33"/>
    <p:sldId id="603" r:id="rId34"/>
    <p:sldId id="587" r:id="rId35"/>
    <p:sldId id="604" r:id="rId36"/>
    <p:sldId id="605" r:id="rId37"/>
    <p:sldId id="634" r:id="rId38"/>
    <p:sldId id="635" r:id="rId39"/>
    <p:sldId id="639" r:id="rId40"/>
    <p:sldId id="640" r:id="rId41"/>
    <p:sldId id="641" r:id="rId42"/>
    <p:sldId id="642" r:id="rId43"/>
    <p:sldId id="643" r:id="rId44"/>
    <p:sldId id="636" r:id="rId45"/>
    <p:sldId id="637" r:id="rId46"/>
    <p:sldId id="63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66"/>
    <p:restoredTop sz="86428"/>
  </p:normalViewPr>
  <p:slideViewPr>
    <p:cSldViewPr snapToGrid="0" snapToObjects="1">
      <p:cViewPr varScale="1">
        <p:scale>
          <a:sx n="120" d="100"/>
          <a:sy n="120" d="100"/>
        </p:scale>
        <p:origin x="216" y="3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16.tiff"/><Relationship Id="rId4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18.tiff"/><Relationship Id="rId7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7.tiff"/><Relationship Id="rId7" Type="http://schemas.openxmlformats.org/officeDocument/2006/relationships/image" Target="../media/image19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18.tiff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36874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9FCC-7C33-EF4A-958C-4E3EC663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how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</a:t>
                </a:r>
                <a:br>
                  <a:rPr lang="en-US" dirty="0"/>
                </a:b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66D-7EBA-EB4B-8480-0405B75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170D-AB2F-074D-B904-13F33FA9A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general 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6080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8B8-5A66-D14C-8584-C25BFB3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/>
          <a:lstStyle/>
          <a:p>
            <a:r>
              <a:rPr lang="en-US" dirty="0"/>
              <a:t>A technique for optimizing functions that </a:t>
            </a:r>
            <a:r>
              <a:rPr lang="en-US" dirty="0">
                <a:solidFill>
                  <a:schemeClr val="accent2"/>
                </a:solidFill>
              </a:rPr>
              <a:t>gradients exist everywhere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61D2C-BB27-6A43-B723-69B059D1ED44}"/>
              </a:ext>
            </a:extLst>
          </p:cNvPr>
          <p:cNvSpPr/>
          <p:nvPr/>
        </p:nvSpPr>
        <p:spPr>
          <a:xfrm>
            <a:off x="1358253" y="2614060"/>
            <a:ext cx="3345628" cy="33395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2626B-8F6A-6F4D-BF54-F525F01574A2}"/>
              </a:ext>
            </a:extLst>
          </p:cNvPr>
          <p:cNvSpPr/>
          <p:nvPr/>
        </p:nvSpPr>
        <p:spPr>
          <a:xfrm>
            <a:off x="2166113" y="3466475"/>
            <a:ext cx="149901" cy="149902"/>
          </a:xfrm>
          <a:prstGeom prst="ellipse">
            <a:avLst/>
          </a:prstGeom>
          <a:solidFill>
            <a:schemeClr val="accent6">
              <a:shade val="80000"/>
              <a:satMod val="1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86163-2033-454C-B990-F0C4F1F46A2A}"/>
              </a:ext>
            </a:extLst>
          </p:cNvPr>
          <p:cNvSpPr/>
          <p:nvPr/>
        </p:nvSpPr>
        <p:spPr>
          <a:xfrm>
            <a:off x="1358253" y="2799799"/>
            <a:ext cx="3345628" cy="2968080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8E738C-8289-BD44-9235-12DCC4778F23}"/>
              </a:ext>
            </a:extLst>
          </p:cNvPr>
          <p:cNvCxnSpPr>
            <a:cxnSpLocks/>
          </p:cNvCxnSpPr>
          <p:nvPr/>
        </p:nvCxnSpPr>
        <p:spPr>
          <a:xfrm>
            <a:off x="2258295" y="3609922"/>
            <a:ext cx="106517" cy="359879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 txBox="1">
            <a:spLocks/>
          </p:cNvSpPr>
          <p:nvPr/>
        </p:nvSpPr>
        <p:spPr>
          <a:xfrm>
            <a:off x="5511741" y="2906485"/>
            <a:ext cx="6484315" cy="286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iterative method that converges to local optimum.</a:t>
            </a:r>
          </a:p>
          <a:p>
            <a:endParaRPr lang="en-US" dirty="0"/>
          </a:p>
          <a:p>
            <a:r>
              <a:rPr lang="en-US" dirty="0"/>
              <a:t>Converge to global optimum if the function is convex (since there is only one local optimum).</a:t>
            </a:r>
          </a:p>
        </p:txBody>
      </p:sp>
    </p:spTree>
    <p:extLst>
      <p:ext uri="{BB962C8B-B14F-4D97-AF65-F5344CB8AC3E}">
        <p14:creationId xmlns:p14="http://schemas.microsoft.com/office/powerpoint/2010/main" val="374133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iterative method of the form: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unit vector, determining the direction of the 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scalar, determining how much to update</a:t>
                </a:r>
              </a:p>
              <a:p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54B42A-D6B9-8549-A4F5-509F48F5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33" y="7003838"/>
            <a:ext cx="3185583" cy="10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Make sure the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</a:t>
            </a:r>
          </a:p>
          <a:p>
            <a:pPr lvl="1"/>
            <a:endParaRPr lang="en-US" dirty="0"/>
          </a:p>
          <a:p>
            <a:r>
              <a:rPr lang="en-US" dirty="0"/>
              <a:t>HW2: Due Oct ?</a:t>
            </a:r>
          </a:p>
          <a:p>
            <a:endParaRPr lang="en-US" dirty="0"/>
          </a:p>
          <a:p>
            <a:r>
              <a:rPr lang="en-US" dirty="0"/>
              <a:t>Exams</a:t>
            </a:r>
          </a:p>
          <a:p>
            <a:pPr lvl="1"/>
            <a:r>
              <a:rPr lang="en-US" dirty="0"/>
              <a:t>Exam1: </a:t>
            </a:r>
            <a:r>
              <a:rPr lang="en-US" dirty="0">
                <a:solidFill>
                  <a:schemeClr val="accent1"/>
                </a:solidFill>
              </a:rPr>
              <a:t>March 10 (Thursday)</a:t>
            </a:r>
          </a:p>
          <a:p>
            <a:pPr lvl="2"/>
            <a:r>
              <a:rPr lang="en-US" dirty="0"/>
              <a:t>Timed exam at the lecture time</a:t>
            </a:r>
          </a:p>
          <a:p>
            <a:pPr lvl="2"/>
            <a:r>
              <a:rPr lang="en-US" dirty="0"/>
              <a:t>More logistical details to come within 1~2 weeks</a:t>
            </a:r>
          </a:p>
          <a:p>
            <a:pPr lvl="1"/>
            <a:r>
              <a:rPr lang="en-US" dirty="0"/>
              <a:t>Exam 2: last lecture of the semester</a:t>
            </a:r>
          </a:p>
        </p:txBody>
      </p:sp>
    </p:spTree>
    <p:extLst>
      <p:ext uri="{BB962C8B-B14F-4D97-AF65-F5344CB8AC3E}">
        <p14:creationId xmlns:p14="http://schemas.microsoft.com/office/powerpoint/2010/main" val="2716004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that moves towards the “steepest” direction</a:t>
                </a:r>
              </a:p>
              <a:p>
                <a:pPr lvl="1"/>
                <a:r>
                  <a:rPr lang="en-US" dirty="0"/>
                  <a:t>Approaching the minimum faster</a:t>
                </a:r>
              </a:p>
              <a:p>
                <a:endParaRPr lang="en-US" dirty="0"/>
              </a:p>
              <a:p>
                <a:r>
                  <a:rPr lang="en-US" dirty="0"/>
                  <a:t>Taylor’s approximation: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Choose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should be in the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  <a:blipFill>
                <a:blip r:embed="rId3"/>
                <a:stretch>
                  <a:fillRect l="-965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usually small, so ignore this term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blipFill>
                <a:blip r:embed="rId4"/>
                <a:stretch>
                  <a:fillRect t="-3226"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8886799" y="3716592"/>
            <a:ext cx="354770" cy="2885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76C7C5-4A84-624F-A35B-A7BE62AD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07" y="2371344"/>
            <a:ext cx="2996173" cy="3267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A120B-A1B1-EC49-AB61-7E12E8AB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810" y="2371344"/>
            <a:ext cx="2659557" cy="3267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3BF98-B99A-454D-BE71-C50FC965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20" y="2371344"/>
            <a:ext cx="3896485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 (for 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closer to the minimum,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smaller</a:t>
                </a:r>
              </a:p>
              <a:p>
                <a:pPr lvl="2"/>
                <a:r>
                  <a:rPr lang="en-US" sz="2400" dirty="0"/>
                  <a:t>We should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smaller</a:t>
                </a:r>
              </a:p>
              <a:p>
                <a:pPr lvl="2"/>
                <a:endParaRPr lang="en-US" sz="2400" dirty="0"/>
              </a:p>
              <a:p>
                <a:r>
                  <a:rPr lang="en-US" sz="3200" dirty="0"/>
                  <a:t>Therefore,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begChr m:val="‖"/>
                        <m:endChr m:val="‖"/>
                        <m:ctrlPr>
                          <a:rPr lang="mr-IN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0439FF-0369-DB49-9B14-CE4B0676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75" y="1630081"/>
            <a:ext cx="2427919" cy="2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Iterative update rule: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calculations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31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4BBA45-A7AC-BE49-9DF2-CA2A3B4B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86" y="1437007"/>
            <a:ext cx="2579914" cy="871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F5A6-E960-B946-9845-93B68B426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86" y="2615101"/>
            <a:ext cx="3234871" cy="54507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971D7F-C96F-EC4F-B107-774C14A833E8}"/>
              </a:ext>
            </a:extLst>
          </p:cNvPr>
          <p:cNvSpPr/>
          <p:nvPr/>
        </p:nvSpPr>
        <p:spPr>
          <a:xfrm>
            <a:off x="8447314" y="1248229"/>
            <a:ext cx="3541486" cy="206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sz="2800" dirty="0"/>
                  <a:t>Terminate if the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stop conditions </a:t>
                </a:r>
                <a:r>
                  <a:rPr lang="en-US" sz="2800" dirty="0"/>
                  <a:t>are met</a:t>
                </a:r>
              </a:p>
              <a:p>
                <a:r>
                  <a:rPr lang="en-US" dirty="0"/>
                  <a:t>Return the final weights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/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learning rate.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A parameter the learner can choose.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  <a:blipFill>
                <a:blip r:embed="rId3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78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301-425A-D940-96F0-1D8A608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Initialization</a:t>
                </a:r>
              </a:p>
              <a:p>
                <a:pPr lvl="1"/>
                <a:r>
                  <a:rPr lang="en-US" dirty="0"/>
                  <a:t>Random initialization is a good idea and a common approach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 specify the initialization in HW2 mostly for grading purposes)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Stop conditions (a mix of the following criteria)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number of iteration </a:t>
                </a:r>
                <a:r>
                  <a:rPr lang="en-US" dirty="0"/>
                  <a:t>exceeds the pre-set threshold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improvement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(e.g.,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 is too small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small </a:t>
                </a:r>
                <a:r>
                  <a:rPr lang="en-US" dirty="0"/>
                  <a:t>enough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15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9D6-AFFB-E643-99C5-569DD5AF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Gradient Descent for Logistic Regression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2"/>
                <a:endParaRPr lang="en-US" sz="200" dirty="0"/>
              </a:p>
              <a:p>
                <a:pPr lvl="2"/>
                <a:r>
                  <a:rPr lang="en-US" sz="2400" dirty="0"/>
                  <a:t>Terminate if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stop conditions </a:t>
                </a:r>
                <a:r>
                  <a:rPr lang="en-US" sz="2400" dirty="0"/>
                  <a:t>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Which step requires the most computation?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time complexity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large for big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7279-AA26-A744-BF7E-3BD78364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B6D6-79D0-E349-A4DB-529D72CCC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0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Example: </a:t>
                </a:r>
              </a:p>
              <a:p>
                <a:pPr lvl="2"/>
                <a:r>
                  <a:rPr lang="en-US" sz="2400" dirty="0"/>
                  <a:t>Given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want to calculate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Using for loop:</a:t>
                </a:r>
              </a:p>
              <a:p>
                <a:pPr lvl="3"/>
                <a:r>
                  <a:rPr lang="en-US" sz="2400" dirty="0"/>
                  <a:t>Loop from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n=1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Vectorized method:</a:t>
                </a:r>
              </a:p>
              <a:p>
                <a:pPr lvl="3"/>
                <a:r>
                  <a:rPr lang="en-US" sz="2400" dirty="0"/>
                  <a:t>Using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library:  </a:t>
                </a:r>
                <a:r>
                  <a:rPr lang="en-US" sz="2400" dirty="0" err="1"/>
                  <a:t>np.exp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Why? Matrix operations are optimized in a low level using </a:t>
                </a:r>
                <a:r>
                  <a:rPr lang="en-US" dirty="0" err="1"/>
                  <a:t>numpy</a:t>
                </a:r>
                <a:r>
                  <a:rPr lang="en-US" dirty="0"/>
                  <a:t> operations (or other scientific computing libraries). </a:t>
                </a:r>
              </a:p>
              <a:p>
                <a:pPr lvl="2"/>
                <a:r>
                  <a:rPr lang="en-US" dirty="0"/>
                  <a:t>Try to replace loops with </a:t>
                </a:r>
                <a:r>
                  <a:rPr lang="en-US" dirty="0" err="1"/>
                  <a:t>numpy</a:t>
                </a:r>
                <a:r>
                  <a:rPr lang="en-US" dirty="0"/>
                  <a:t> matrix operations in your HW2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  <a:blipFill>
                <a:blip r:embed="rId3"/>
                <a:stretch>
                  <a:fillRect l="-885" t="-10569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0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”in expectation”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the point-wise error caused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Observe that</a:t>
                </a:r>
              </a:p>
              <a:p>
                <a:pPr lvl="2"/>
                <a:endParaRPr lang="en-US" sz="2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0" dirty="0"/>
                  <a:t> </a:t>
                </a:r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sz="2400" b="0" dirty="0"/>
              </a:p>
              <a:p>
                <a:pPr lvl="2"/>
                <a:endParaRPr lang="en-US" sz="2400" dirty="0"/>
              </a:p>
              <a:p>
                <a:pPr lvl="2"/>
                <a:r>
                  <a:rPr lang="en-US" sz="2400" dirty="0"/>
                  <a:t>Draw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uniformly at random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  <a:blipFill>
                <a:blip r:embed="rId3"/>
                <a:stretch>
                  <a:fillRect l="-885" t="-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8476-D213-CB4A-9924-857D58EC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Stochastic</a:t>
            </a:r>
            <a:r>
              <a:rPr lang="en-US" dirty="0"/>
              <a:t>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600" dirty="0"/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is doing the same thing as GD </a:t>
                </a:r>
                <a:r>
                  <a:rPr lang="en-US" b="1" dirty="0"/>
                  <a:t>in expectation</a:t>
                </a:r>
              </a:p>
              <a:p>
                <a:pPr lvl="2"/>
                <a:r>
                  <a:rPr lang="en-US" dirty="0">
                    <a:solidFill>
                      <a:srgbClr val="00B050"/>
                    </a:solidFill>
                  </a:rPr>
                  <a:t>More efficient (scale to large dataset), suitable for online data, helps escaping local min, etc.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Noisier, harder to define stop criteria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  <a:blipFill>
                <a:blip r:embed="rId2"/>
                <a:stretch>
                  <a:fillRect l="-931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BF35-7311-F342-B5B0-0E3BF22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GD: Computationally heavy, stable updates</a:t>
                </a:r>
              </a:p>
              <a:p>
                <a:r>
                  <a:rPr lang="en-US" dirty="0"/>
                  <a:t>SGD: Computationally light, noisy updates</a:t>
                </a:r>
              </a:p>
              <a:p>
                <a:endParaRPr lang="en-US" dirty="0"/>
              </a:p>
              <a:p>
                <a:r>
                  <a:rPr lang="en-US" dirty="0"/>
                  <a:t>Middle ground: Mini-Batch Gradient Descent</a:t>
                </a:r>
              </a:p>
              <a:p>
                <a:pPr lvl="1"/>
                <a:r>
                  <a:rPr lang="en-US" dirty="0"/>
                  <a:t>In each iteration, randomly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Update rule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Side note about HW2</a:t>
                </a:r>
              </a:p>
              <a:p>
                <a:pPr lvl="1"/>
                <a:r>
                  <a:rPr lang="en-US" dirty="0"/>
                  <a:t>Please report your results on GD (non-stochastic version)</a:t>
                </a:r>
              </a:p>
              <a:p>
                <a:pPr lvl="2"/>
                <a:r>
                  <a:rPr lang="en-US" dirty="0"/>
                  <a:t>You should feel free to play around with SGD or mini-batch on your 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D276B3-AEB2-8F45-BDBB-B3B12C0724E0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6EA58A-8741-6F43-80D2-781C5DAA0CCF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6A862-F7D1-AB41-BC10-1FB528DA0C15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3C5D2-C48B-0C44-8A6F-0F1936250079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49541-1E2A-9A41-AFEB-4BE9DBAF45AD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 hard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1"/>
                <a:r>
                  <a:rPr lang="en-US" dirty="0"/>
                  <a:t>Engineering the features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(e.g., handwritten digits)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More discussion later in the semester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194641-B884-ED45-9859-F8D4E14D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037063"/>
            <a:ext cx="2257310" cy="22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202391-90FA-274F-88DF-5A3A5CBC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52" y="1489740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There is a closed-form solution for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Closed-form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convex)</a:t>
                </a:r>
              </a:p>
              <a:p>
                <a:endParaRPr lang="en-US" dirty="0"/>
              </a:p>
              <a:p>
                <a:r>
                  <a:rPr lang="en-US" dirty="0"/>
                  <a:t>One-step algorithm</a:t>
                </a: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probability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17496</TotalTime>
  <Words>2300</Words>
  <Application>Microsoft Macintosh PowerPoint</Application>
  <PresentationFormat>Widescreen</PresentationFormat>
  <Paragraphs>397</Paragraphs>
  <Slides>46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Linear Classification (Perceptron)</vt:lpstr>
      <vt:lpstr>Linear Regression</vt:lpstr>
      <vt:lpstr>Linear Regression “Algorithm”</vt:lpstr>
      <vt:lpstr>Logistic Regression</vt:lpstr>
      <vt:lpstr>Define E_in (w ⃗ ): Cross-Entropy Error</vt:lpstr>
      <vt:lpstr>Today’s Lecture</vt:lpstr>
      <vt:lpstr> Minimizing Cross Entropy Error    Maximizing Likelihood</vt:lpstr>
      <vt:lpstr>Write Down the Likelihood</vt:lpstr>
      <vt:lpstr>Maximum Likelihood</vt:lpstr>
      <vt:lpstr>Maximum Likelihood</vt:lpstr>
      <vt:lpstr>Cross Entropy Error</vt:lpstr>
      <vt:lpstr>Using Logistic Regression for Classification</vt:lpstr>
      <vt:lpstr>Gradient Descent</vt:lpstr>
      <vt:lpstr>Gradient Descent</vt:lpstr>
      <vt:lpstr>Gradient Descent: Minimizing E_in (w ⃗)</vt:lpstr>
      <vt:lpstr>Choosing v ⃗_t in w ⃗(t+1)←w ⃗(t)+η_t v ⃗_t</vt:lpstr>
      <vt:lpstr>Choosing η_t in w ⃗(t+1)←w ⃗(t)+η_t v ⃗_t</vt:lpstr>
      <vt:lpstr>Choosing η_t in w ⃗(t+1)←w ⃗(t)+η_t v ⃗_t</vt:lpstr>
      <vt:lpstr>Putting Them Together</vt:lpstr>
      <vt:lpstr>Gradient Descent for Logistic Regression</vt:lpstr>
      <vt:lpstr>Gradient Descent for Logistic Regression</vt:lpstr>
      <vt:lpstr>Computation of Gradient Descent</vt:lpstr>
      <vt:lpstr>Stochastic Gradient Descent</vt:lpstr>
      <vt:lpstr>Deal with Heavy Computation of ∇_w ⃗  E_in (w ⃗ )</vt:lpstr>
      <vt:lpstr>Deal with Heavy Computation of ∇_w ⃗  E_in (w ⃗ )</vt:lpstr>
      <vt:lpstr>Stochastic Gradient Descent (SGD)</vt:lpstr>
      <vt:lpstr>Mini-Batch Gradient Descent</vt:lpstr>
      <vt:lpstr>Non-Linear Transformation</vt:lpstr>
      <vt:lpstr>Limitations of Linear Models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2035</cp:revision>
  <cp:lastPrinted>2020-02-06T16:21:13Z</cp:lastPrinted>
  <dcterms:created xsi:type="dcterms:W3CDTF">2017-08-24T15:35:37Z</dcterms:created>
  <dcterms:modified xsi:type="dcterms:W3CDTF">2022-09-16T23:33:59Z</dcterms:modified>
</cp:coreProperties>
</file>